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922" y="-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1289"/>
            <a:ext cx="6858000" cy="9155289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3206046"/>
            <a:ext cx="4368902" cy="2195069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725" y="5401113"/>
            <a:ext cx="4368902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0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812800"/>
            <a:ext cx="4835626" cy="4538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5960533"/>
            <a:ext cx="483562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812800"/>
            <a:ext cx="4552951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8453" y="4842933"/>
            <a:ext cx="4063795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5960533"/>
            <a:ext cx="483562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2" y="1053838"/>
            <a:ext cx="342900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2319" y="3848742"/>
            <a:ext cx="342900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6329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2575984"/>
            <a:ext cx="4835626" cy="3460613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036597"/>
            <a:ext cx="483562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10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812800"/>
            <a:ext cx="4552951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0999" y="5350933"/>
            <a:ext cx="483562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036597"/>
            <a:ext cx="483562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2" y="1053838"/>
            <a:ext cx="342900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2319" y="3848742"/>
            <a:ext cx="342900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485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812800"/>
            <a:ext cx="4830864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0999" y="5350933"/>
            <a:ext cx="483562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036597"/>
            <a:ext cx="483562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5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55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1817" y="812801"/>
            <a:ext cx="733918" cy="7001935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1" y="812800"/>
            <a:ext cx="3971335" cy="700193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81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60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601158"/>
            <a:ext cx="4835626" cy="243544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6036597"/>
            <a:ext cx="4835626" cy="11472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3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1" y="2880785"/>
            <a:ext cx="2353520" cy="51743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3108" y="2880787"/>
            <a:ext cx="2353520" cy="51743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70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107" y="2881311"/>
            <a:ext cx="2354413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107" y="3649662"/>
            <a:ext cx="2354413" cy="4405489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62215" y="2881311"/>
            <a:ext cx="2354411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62216" y="3649662"/>
            <a:ext cx="2354410" cy="4405489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44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812800"/>
            <a:ext cx="4835626" cy="17610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24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8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1998139"/>
            <a:ext cx="2168172" cy="1704621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7760" y="686567"/>
            <a:ext cx="2538867" cy="736858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1" y="3702759"/>
            <a:ext cx="2168172" cy="344593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70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6400800"/>
            <a:ext cx="4835625" cy="75565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1001" y="812800"/>
            <a:ext cx="483562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1" y="7156451"/>
            <a:ext cx="4835625" cy="8986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02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1289"/>
            <a:ext cx="6858000" cy="9155289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1" y="812800"/>
            <a:ext cx="4835626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2880787"/>
            <a:ext cx="483562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2887" y="8055152"/>
            <a:ext cx="51296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10/15/2018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1" y="8055152"/>
            <a:ext cx="354240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2249" y="8055152"/>
            <a:ext cx="38437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90C226"/>
                </a:solidFill>
              </a:rPr>
              <a:pPr defTabSz="457200"/>
              <a:t>‹N°›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86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ademie-agriculture.fr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="" xmlns:a16="http://schemas.microsoft.com/office/drawing/2014/main" id="{384364F7-A3D5-4EA4-A6C2-3E7C5E0C6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844" y="2723"/>
            <a:ext cx="2736304" cy="110863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86F5AF65-8BDA-4213-8190-E7F746E55510}"/>
              </a:ext>
            </a:extLst>
          </p:cNvPr>
          <p:cNvSpPr txBox="1"/>
          <p:nvPr/>
        </p:nvSpPr>
        <p:spPr>
          <a:xfrm>
            <a:off x="4748356" y="174606"/>
            <a:ext cx="20882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fr-FR" sz="14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fr-FR" sz="12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Une passion : Connaître, </a:t>
            </a:r>
          </a:p>
          <a:p>
            <a:pPr algn="r" defTabSz="457200"/>
            <a:r>
              <a:rPr lang="fr-FR" sz="12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ambition : Transmettre »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47F36778-676F-44AB-A78F-F3DD66EDC939}"/>
              </a:ext>
            </a:extLst>
          </p:cNvPr>
          <p:cNvSpPr txBox="1"/>
          <p:nvPr/>
        </p:nvSpPr>
        <p:spPr>
          <a:xfrm>
            <a:off x="0" y="8836223"/>
            <a:ext cx="5214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fr-FR" sz="1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www.academie-agriculture.fr</a:t>
            </a:r>
            <a:r>
              <a:rPr lang="fr-FR" sz="1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fr-FR" sz="1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08720" y="2555776"/>
            <a:ext cx="5148572" cy="1447711"/>
          </a:xfrm>
        </p:spPr>
        <p:txBody>
          <a:bodyPr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Quel </a:t>
            </a: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rôle de l'Épigénétique </a:t>
            </a: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chez </a:t>
            </a: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l'animal, le végétal et la bactérie ? </a:t>
            </a: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Adaptation </a:t>
            </a: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à l'environnement, </a:t>
            </a: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interactions hôte-pathogène.</a:t>
            </a:r>
            <a:b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Session animée par 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Hélène JAMMES, </a:t>
            </a:r>
            <a:b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fr-FR" sz="1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correspondante de la section 6, Sciences de la vie</a:t>
            </a:r>
            <a:r>
              <a:rPr lang="fr-FR" sz="1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sz="1600" b="1" dirty="0">
                <a:latin typeface="Calibri" panose="020F0502020204030204" pitchFamily="34" charset="0"/>
              </a:rPr>
              <a:t/>
            </a:r>
            <a:br>
              <a:rPr lang="fr-FR" sz="1600" b="1" dirty="0">
                <a:latin typeface="Calibri" panose="020F0502020204030204" pitchFamily="34" charset="0"/>
              </a:rPr>
            </a:b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829459" y="1115616"/>
            <a:ext cx="3127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Séances hebdomadaires publiques</a:t>
            </a:r>
            <a:br>
              <a:rPr lang="fr-FR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14 novembre 2018 </a:t>
            </a:r>
          </a:p>
          <a:p>
            <a:pPr algn="ctr"/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14h30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60648" y="3419872"/>
            <a:ext cx="626469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Introduction par Claudine 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JUNIEN : </a:t>
            </a:r>
            <a:r>
              <a:rPr lang="fr-FR" sz="1200" dirty="0" smtClean="0">
                <a:latin typeface="Calibri" panose="020F0502020204030204" pitchFamily="34" charset="0"/>
              </a:rPr>
              <a:t>De </a:t>
            </a:r>
            <a:r>
              <a:rPr lang="fr-FR" sz="1200" dirty="0">
                <a:latin typeface="Calibri" panose="020F0502020204030204" pitchFamily="34" charset="0"/>
              </a:rPr>
              <a:t>la conception à la fin de vie, </a:t>
            </a:r>
            <a:endParaRPr lang="fr-FR" sz="1200" dirty="0" smtClean="0">
              <a:latin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latin typeface="Calibri" panose="020F0502020204030204" pitchFamily="34" charset="0"/>
              </a:rPr>
              <a:t>l’épigénétique </a:t>
            </a:r>
            <a:r>
              <a:rPr lang="fr-FR" sz="1200" dirty="0">
                <a:latin typeface="Calibri" panose="020F0502020204030204" pitchFamily="34" charset="0"/>
              </a:rPr>
              <a:t>orchestre le trio </a:t>
            </a:r>
            <a:r>
              <a:rPr lang="fr-FR" sz="1200" dirty="0" smtClean="0">
                <a:latin typeface="Calibri" panose="020F0502020204030204" pitchFamily="34" charset="0"/>
              </a:rPr>
              <a:t>sexe/genre/environnement</a:t>
            </a:r>
            <a:endParaRPr lang="fr-FR" sz="12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Pr.  </a:t>
            </a:r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Emérite de l’Université de Médecine de Versailles Saint 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Quentin, </a:t>
            </a:r>
          </a:p>
          <a:p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Membre </a:t>
            </a:r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de 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l’Académie </a:t>
            </a:r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Nationale de 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Médecine, Fondatrice </a:t>
            </a:r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de la SF-</a:t>
            </a:r>
            <a:r>
              <a:rPr lang="fr-FR" sz="10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DOHaD</a:t>
            </a:r>
            <a:r>
              <a:rPr lang="fr-FR" sz="1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</a:endParaRPr>
          </a:p>
          <a:p>
            <a:endParaRPr lang="fr-FR" sz="1200" dirty="0" smtClean="0"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Exposés</a:t>
            </a:r>
          </a:p>
          <a:p>
            <a:pPr marL="628650" indent="266700">
              <a:buFont typeface="Arial" panose="020B0604020202020204" pitchFamily="34" charset="0"/>
              <a:buChar char="•"/>
            </a:pPr>
            <a:r>
              <a:rPr lang="fr-FR" sz="1200" dirty="0" smtClean="0">
                <a:latin typeface="Calibri" panose="020F0502020204030204" pitchFamily="34" charset="0"/>
              </a:rPr>
              <a:t>	Quel impact épigénétique des bactéries pathogènes sur l'hôte </a:t>
            </a:r>
          </a:p>
          <a:p>
            <a:r>
              <a:rPr lang="fr-FR" sz="1200" dirty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latin typeface="Calibri" panose="020F0502020204030204" pitchFamily="34" charset="0"/>
              </a:rPr>
              <a:t>mammifère ?</a:t>
            </a: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Hélène BIERNE, </a:t>
            </a:r>
          </a:p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Directrice de Recherches</a:t>
            </a:r>
            <a:endParaRPr lang="fr-FR" sz="1000" dirty="0">
              <a:latin typeface="Calibri" panose="020F0502020204030204" pitchFamily="34" charset="0"/>
            </a:endParaRP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Animatrice de l'équipe « Épigénétique et Microbiologie cellulaire »</a:t>
            </a:r>
          </a:p>
          <a:p>
            <a:r>
              <a:rPr lang="fr-FR" sz="1000" dirty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Institut </a:t>
            </a:r>
            <a:r>
              <a:rPr lang="fr-FR" sz="1000" dirty="0" err="1" smtClean="0">
                <a:latin typeface="Calibri" panose="020F0502020204030204" pitchFamily="34" charset="0"/>
              </a:rPr>
              <a:t>Micalis</a:t>
            </a:r>
            <a:r>
              <a:rPr lang="fr-FR" sz="1000" dirty="0" smtClean="0">
                <a:latin typeface="Calibri" panose="020F0502020204030204" pitchFamily="34" charset="0"/>
              </a:rPr>
              <a:t>, INRA, </a:t>
            </a:r>
            <a:r>
              <a:rPr lang="fr-FR" sz="1000" dirty="0" err="1" smtClean="0">
                <a:latin typeface="Calibri" panose="020F0502020204030204" pitchFamily="34" charset="0"/>
              </a:rPr>
              <a:t>AgroParisTech</a:t>
            </a:r>
            <a:r>
              <a:rPr lang="fr-FR" sz="1000" dirty="0" smtClean="0">
                <a:latin typeface="Calibri" panose="020F0502020204030204" pitchFamily="34" charset="0"/>
              </a:rPr>
              <a:t>, Université Paris Saclay</a:t>
            </a:r>
          </a:p>
          <a:p>
            <a:endParaRPr lang="fr-FR" sz="1200" dirty="0" smtClean="0">
              <a:latin typeface="Calibri" panose="020F0502020204030204" pitchFamily="34" charset="0"/>
            </a:endParaRP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fr-FR" sz="1200" dirty="0" smtClean="0">
                <a:latin typeface="Calibri" panose="020F0502020204030204" pitchFamily="34" charset="0"/>
              </a:rPr>
              <a:t>Quand l'épigénétique s'invite chez les plantes: </a:t>
            </a:r>
            <a:endParaRPr lang="fr-FR" sz="1200" dirty="0">
              <a:latin typeface="Calibri" panose="020F0502020204030204" pitchFamily="34" charset="0"/>
            </a:endParaRPr>
          </a:p>
          <a:p>
            <a:pPr marL="628650"/>
            <a:r>
              <a:rPr lang="fr-FR" sz="1200" dirty="0" smtClean="0">
                <a:latin typeface="Calibri" panose="020F0502020204030204" pitchFamily="34" charset="0"/>
              </a:rPr>
              <a:t>	de </a:t>
            </a:r>
            <a:r>
              <a:rPr lang="fr-FR" sz="1200" dirty="0">
                <a:latin typeface="Calibri" panose="020F0502020204030204" pitchFamily="34" charset="0"/>
              </a:rPr>
              <a:t>l'adaptation </a:t>
            </a:r>
            <a:r>
              <a:rPr lang="fr-FR" sz="1200" dirty="0" smtClean="0">
                <a:latin typeface="Calibri" panose="020F0502020204030204" pitchFamily="34" charset="0"/>
              </a:rPr>
              <a:t>à </a:t>
            </a:r>
            <a:r>
              <a:rPr lang="fr-FR" sz="1200" dirty="0">
                <a:latin typeface="Calibri" panose="020F0502020204030204" pitchFamily="34" charset="0"/>
              </a:rPr>
              <a:t>l'environnement aux prospectives en amélioration</a:t>
            </a:r>
            <a:endParaRPr lang="fr-FR" sz="1200" dirty="0" smtClean="0">
              <a:latin typeface="Calibri" panose="020F0502020204030204" pitchFamily="34" charset="0"/>
            </a:endParaRP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Stéphane MAURY</a:t>
            </a:r>
            <a:r>
              <a:rPr lang="fr-FR" sz="1200" dirty="0" smtClean="0">
                <a:latin typeface="Calibri" panose="020F0502020204030204" pitchFamily="34" charset="0"/>
              </a:rPr>
              <a:t>, </a:t>
            </a:r>
          </a:p>
          <a:p>
            <a:r>
              <a:rPr lang="fr-FR" sz="1200" dirty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Professeur des Universités (PR2), CNU section 66, </a:t>
            </a:r>
            <a:endParaRPr lang="fr-FR" sz="1000" dirty="0">
              <a:latin typeface="Calibri" panose="020F0502020204030204" pitchFamily="34" charset="0"/>
            </a:endParaRPr>
          </a:p>
          <a:p>
            <a:r>
              <a:rPr lang="fr-FR" sz="1000" dirty="0" smtClean="0">
                <a:latin typeface="Calibri" panose="020F0502020204030204" pitchFamily="34" charset="0"/>
              </a:rPr>
              <a:t>	Directeur-adjoint du Laboratoire de Biologie des Ligneux et grandes cultures 	</a:t>
            </a:r>
          </a:p>
          <a:p>
            <a:r>
              <a:rPr lang="fr-FR" sz="1000" dirty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EA1207, USC1328, INRA, équipe ARCHE, Université Orléans</a:t>
            </a:r>
          </a:p>
          <a:p>
            <a:endParaRPr lang="fr-FR" sz="1200" dirty="0" smtClean="0">
              <a:latin typeface="Calibri" panose="020F0502020204030204" pitchFamily="34" charset="0"/>
            </a:endParaRPr>
          </a:p>
          <a:p>
            <a:pPr marL="628650">
              <a:buFont typeface="Arial" panose="020B0604020202020204" pitchFamily="34" charset="0"/>
              <a:buChar char="•"/>
            </a:pPr>
            <a:r>
              <a:rPr lang="fr-FR" sz="1200" dirty="0" smtClean="0">
                <a:latin typeface="Calibri" panose="020F0502020204030204" pitchFamily="34" charset="0"/>
              </a:rPr>
              <a:t>	De l'épigénétique en paillettes: </a:t>
            </a:r>
          </a:p>
          <a:p>
            <a:pPr marL="628650"/>
            <a:r>
              <a:rPr lang="fr-FR" sz="1200" dirty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latin typeface="Calibri" panose="020F0502020204030204" pitchFamily="34" charset="0"/>
              </a:rPr>
              <a:t>l'</a:t>
            </a:r>
            <a:r>
              <a:rPr lang="fr-FR" sz="1200" dirty="0" err="1" smtClean="0">
                <a:latin typeface="Calibri" panose="020F0502020204030204" pitchFamily="34" charset="0"/>
              </a:rPr>
              <a:t>épigénome</a:t>
            </a:r>
            <a:r>
              <a:rPr lang="fr-FR" sz="1200" dirty="0" smtClean="0">
                <a:latin typeface="Calibri" panose="020F0502020204030204" pitchFamily="34" charset="0"/>
              </a:rPr>
              <a:t> des spermatozoïdes de taureaux</a:t>
            </a: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Hélène KIEFER</a:t>
            </a:r>
            <a:r>
              <a:rPr lang="fr-FR" sz="1200" dirty="0" smtClean="0">
                <a:latin typeface="Calibri" panose="020F0502020204030204" pitchFamily="34" charset="0"/>
              </a:rPr>
              <a:t>, </a:t>
            </a:r>
          </a:p>
          <a:p>
            <a:r>
              <a:rPr lang="fr-FR" sz="1000" dirty="0" smtClean="0">
                <a:latin typeface="Calibri" panose="020F0502020204030204" pitchFamily="34" charset="0"/>
              </a:rPr>
              <a:t>	Chargée de Recherches, UMR 1198, Biologie du Développement et Reproduction, </a:t>
            </a:r>
          </a:p>
          <a:p>
            <a:r>
              <a:rPr lang="fr-FR" sz="1000" dirty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Équipe Mécanismes Epigénétiques de la Construction et Prédiction du </a:t>
            </a:r>
            <a:r>
              <a:rPr lang="fr-FR" sz="1000" dirty="0">
                <a:latin typeface="Calibri" panose="020F0502020204030204" pitchFamily="34" charset="0"/>
              </a:rPr>
              <a:t>P</a:t>
            </a:r>
            <a:r>
              <a:rPr lang="fr-FR" sz="1000" dirty="0" smtClean="0">
                <a:latin typeface="Calibri" panose="020F0502020204030204" pitchFamily="34" charset="0"/>
              </a:rPr>
              <a:t>hénotype, </a:t>
            </a:r>
          </a:p>
          <a:p>
            <a:r>
              <a:rPr lang="fr-FR" sz="1000" dirty="0">
                <a:latin typeface="Calibri" panose="020F0502020204030204" pitchFamily="34" charset="0"/>
              </a:rPr>
              <a:t>	</a:t>
            </a:r>
            <a:r>
              <a:rPr lang="fr-FR" sz="1000" dirty="0" smtClean="0">
                <a:latin typeface="Calibri" panose="020F0502020204030204" pitchFamily="34" charset="0"/>
              </a:rPr>
              <a:t>INRA, Jouy en </a:t>
            </a:r>
            <a:r>
              <a:rPr lang="fr-FR" sz="1000" dirty="0" err="1" smtClean="0">
                <a:latin typeface="Calibri" panose="020F0502020204030204" pitchFamily="34" charset="0"/>
              </a:rPr>
              <a:t>Josas</a:t>
            </a:r>
            <a:endParaRPr lang="fr-FR" sz="1000" dirty="0" smtClean="0">
              <a:latin typeface="Calibri" panose="020F0502020204030204" pitchFamily="34" charset="0"/>
            </a:endParaRPr>
          </a:p>
          <a:p>
            <a:endParaRPr lang="fr-FR" sz="1200" dirty="0"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Questions et discussions</a:t>
            </a:r>
          </a:p>
          <a:p>
            <a:endParaRPr lang="fr-FR" sz="1200" dirty="0" smtClean="0"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Conclusion </a:t>
            </a:r>
            <a:r>
              <a:rPr lang="fr-FR" sz="1200" dirty="0" smtClean="0">
                <a:latin typeface="Calibri" panose="020F0502020204030204" pitchFamily="34" charset="0"/>
              </a:rPr>
              <a:t>par</a:t>
            </a:r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Jean Paul RENARD, </a:t>
            </a:r>
            <a:r>
              <a:rPr lang="fr-FR" sz="1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membre titulaire de la section 3, Production animale</a:t>
            </a:r>
          </a:p>
          <a:p>
            <a:endParaRPr lang="fr-FR" sz="1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fr-FR" sz="12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83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19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Facette</vt:lpstr>
      <vt:lpstr>  Quel rôle de l'Épigénétique  chez l'animal, le végétal et la bactérie ?  Adaptation à l'environnement,  interactions hôte-pathogène. Session animée par Hélène JAMMES,  correspondante de la section 6, Sciences de la vie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hjammes</dc:creator>
  <cp:lastModifiedBy>Stephane Maury</cp:lastModifiedBy>
  <cp:revision>10</cp:revision>
  <dcterms:created xsi:type="dcterms:W3CDTF">2018-10-12T16:04:10Z</dcterms:created>
  <dcterms:modified xsi:type="dcterms:W3CDTF">2018-10-15T16:55:12Z</dcterms:modified>
</cp:coreProperties>
</file>