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3922" y="-6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11289"/>
            <a:ext cx="6858000" cy="9155289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725" y="3206046"/>
            <a:ext cx="4368902" cy="2195069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725" y="5401113"/>
            <a:ext cx="4368902" cy="146253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10/15/2018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‹N°›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505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812800"/>
            <a:ext cx="4835626" cy="4538133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1" y="5960533"/>
            <a:ext cx="4835626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10/15/2018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‹N°›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99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812800"/>
            <a:ext cx="4552951" cy="4030133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68453" y="4842933"/>
            <a:ext cx="4063795" cy="508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1" y="5960533"/>
            <a:ext cx="4835626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10/15/2018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‹N°›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2" y="1053838"/>
            <a:ext cx="342900" cy="779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02319" y="3848742"/>
            <a:ext cx="342900" cy="779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86329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2575984"/>
            <a:ext cx="4835626" cy="3460613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1" y="6036597"/>
            <a:ext cx="483562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10/15/2018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‹N°›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10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812800"/>
            <a:ext cx="4552951" cy="4030133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80999" y="5350933"/>
            <a:ext cx="4835627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1" y="6036597"/>
            <a:ext cx="483562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10/15/2018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‹N°›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4802" y="1053838"/>
            <a:ext cx="342900" cy="779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02319" y="3848742"/>
            <a:ext cx="342900" cy="779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7485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763" y="812800"/>
            <a:ext cx="4830864" cy="4030133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80999" y="5350933"/>
            <a:ext cx="4835627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1" y="6036597"/>
            <a:ext cx="483562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10/15/2018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‹N°›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557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10/15/2018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>
                <a:solidFill>
                  <a:srgbClr val="90C226"/>
                </a:solidFill>
              </a:rPr>
              <a:pPr/>
              <a:t>‹N°›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8552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1817" y="812801"/>
            <a:ext cx="733918" cy="7001935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1" y="812800"/>
            <a:ext cx="3971335" cy="7001933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10/15/2018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‹N°›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818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10/15/2018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‹N°›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601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3601158"/>
            <a:ext cx="4835626" cy="243544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1" y="6036597"/>
            <a:ext cx="4835626" cy="11472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10/15/2018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‹N°›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838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1" y="2880785"/>
            <a:ext cx="2353520" cy="517436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63108" y="2880787"/>
            <a:ext cx="2353520" cy="517436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10/15/2018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>
                <a:solidFill>
                  <a:srgbClr val="90C226"/>
                </a:solidFill>
              </a:rPr>
              <a:pPr/>
              <a:t>‹N°›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706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107" y="2881311"/>
            <a:ext cx="2354413" cy="768349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107" y="3649662"/>
            <a:ext cx="2354413" cy="4405489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62215" y="2881311"/>
            <a:ext cx="2354411" cy="768349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62216" y="3649662"/>
            <a:ext cx="2354410" cy="4405489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10/15/2018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‹N°›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445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812800"/>
            <a:ext cx="4835626" cy="176106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10/15/2018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‹N°›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245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10/15/2018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‹N°›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08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1998139"/>
            <a:ext cx="2168172" cy="1704621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7760" y="686567"/>
            <a:ext cx="2538867" cy="7368583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1" y="3702759"/>
            <a:ext cx="2168172" cy="344593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10/15/2018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90C226"/>
                </a:solidFill>
              </a:rPr>
              <a:pPr/>
              <a:t>‹N°›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705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6400800"/>
            <a:ext cx="4835625" cy="755651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1001" y="812800"/>
            <a:ext cx="4835626" cy="512762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1" y="7156451"/>
            <a:ext cx="4835625" cy="89869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10/15/2018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‹N°›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023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11289"/>
            <a:ext cx="6858000" cy="9155289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1" y="812800"/>
            <a:ext cx="4835626" cy="17610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1" y="2880787"/>
            <a:ext cx="4835626" cy="5174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2887" y="8055152"/>
            <a:ext cx="512966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 defTabSz="457200"/>
              <a:t>10/15/2018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01" y="8055152"/>
            <a:ext cx="354240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2249" y="8055152"/>
            <a:ext cx="38437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>
                <a:solidFill>
                  <a:srgbClr val="90C226"/>
                </a:solidFill>
              </a:rPr>
              <a:pPr defTabSz="457200"/>
              <a:t>‹N°›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869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ademie-agriculture.fr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384364F7-A3D5-4EA4-A6C2-3E7C5E0C60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4844" y="2723"/>
            <a:ext cx="2736304" cy="1108639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86F5AF65-8BDA-4213-8190-E7F746E55510}"/>
              </a:ext>
            </a:extLst>
          </p:cNvPr>
          <p:cNvSpPr txBox="1"/>
          <p:nvPr/>
        </p:nvSpPr>
        <p:spPr>
          <a:xfrm>
            <a:off x="4748356" y="174606"/>
            <a:ext cx="20882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/>
            <a:r>
              <a:rPr lang="fr-FR" sz="1400" b="1" i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fr-FR" sz="1200" b="1" i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Une passion : Connaître, </a:t>
            </a:r>
          </a:p>
          <a:p>
            <a:pPr algn="r" defTabSz="457200"/>
            <a:r>
              <a:rPr lang="fr-FR" sz="1200" b="1" i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Une ambition : Transmettre »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47F36778-676F-44AB-A78F-F3DD66EDC939}"/>
              </a:ext>
            </a:extLst>
          </p:cNvPr>
          <p:cNvSpPr txBox="1"/>
          <p:nvPr/>
        </p:nvSpPr>
        <p:spPr>
          <a:xfrm>
            <a:off x="0" y="8836223"/>
            <a:ext cx="5214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fr-FR" sz="14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www.academie-agriculture.fr</a:t>
            </a:r>
            <a:r>
              <a:rPr lang="fr-FR" sz="14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endParaRPr lang="fr-FR" sz="14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908720" y="2555776"/>
            <a:ext cx="5148572" cy="1447711"/>
          </a:xfrm>
        </p:spPr>
        <p:txBody>
          <a:bodyPr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fr-FR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fr-FR" sz="1600" b="1" dirty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fr-FR" sz="16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fr-FR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Quel </a:t>
            </a:r>
            <a:r>
              <a:rPr lang="fr-FR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rôle de l'Épigénétique </a:t>
            </a:r>
            <a:r>
              <a:rPr lang="fr-FR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fr-FR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fr-FR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chez </a:t>
            </a:r>
            <a:r>
              <a:rPr lang="fr-FR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l'animal, le végétal et la bactérie ? </a:t>
            </a:r>
            <a:r>
              <a:rPr lang="fr-FR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fr-FR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fr-FR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Adaptation </a:t>
            </a:r>
            <a:r>
              <a:rPr lang="fr-FR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à l'environnement, </a:t>
            </a:r>
            <a:r>
              <a:rPr lang="fr-FR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fr-FR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fr-FR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interactions hôte-pathogène.</a:t>
            </a:r>
            <a:br>
              <a:rPr lang="fr-FR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fr-FR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Session animée par </a:t>
            </a:r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Hélène JAMMES, </a:t>
            </a:r>
            <a:br>
              <a:rPr lang="fr-FR" sz="12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fr-FR" sz="1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correspondante de la section 6, Sciences de la vie</a:t>
            </a:r>
            <a:r>
              <a:rPr lang="fr-FR" sz="1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fr-FR" sz="1000" b="1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fr-FR" sz="1600" b="1" dirty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fr-FR" sz="16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fr-FR" sz="1600" b="1" dirty="0">
                <a:latin typeface="Calibri" panose="020F0502020204030204" pitchFamily="34" charset="0"/>
              </a:rPr>
              <a:t/>
            </a:r>
            <a:br>
              <a:rPr lang="fr-FR" sz="1600" b="1" dirty="0">
                <a:latin typeface="Calibri" panose="020F0502020204030204" pitchFamily="34" charset="0"/>
              </a:rPr>
            </a:b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829459" y="1115616"/>
            <a:ext cx="31270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Séances hebdomadaires publiques</a:t>
            </a:r>
            <a:br>
              <a:rPr lang="fr-FR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14 novembre 2018 </a:t>
            </a:r>
          </a:p>
          <a:p>
            <a:pPr algn="ctr"/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14h30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60648" y="3419872"/>
            <a:ext cx="626469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Introduction par Claudine </a:t>
            </a:r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JUNIEN : </a:t>
            </a:r>
            <a:r>
              <a:rPr lang="fr-FR" sz="1200" dirty="0" smtClean="0">
                <a:latin typeface="Calibri" panose="020F0502020204030204" pitchFamily="34" charset="0"/>
              </a:rPr>
              <a:t>De </a:t>
            </a:r>
            <a:r>
              <a:rPr lang="fr-FR" sz="1200" dirty="0">
                <a:latin typeface="Calibri" panose="020F0502020204030204" pitchFamily="34" charset="0"/>
              </a:rPr>
              <a:t>la conception à la fin de vie, </a:t>
            </a:r>
            <a:endParaRPr lang="fr-FR" sz="1200" dirty="0" smtClean="0">
              <a:latin typeface="Calibri" panose="020F0502020204030204" pitchFamily="34" charset="0"/>
            </a:endParaRPr>
          </a:p>
          <a:p>
            <a:r>
              <a:rPr lang="fr-FR" sz="1200" dirty="0">
                <a:latin typeface="Calibri" panose="020F0502020204030204" pitchFamily="34" charset="0"/>
              </a:rPr>
              <a:t>	</a:t>
            </a:r>
            <a:r>
              <a:rPr lang="fr-FR" sz="1200" dirty="0" smtClean="0">
                <a:latin typeface="Calibri" panose="020F0502020204030204" pitchFamily="34" charset="0"/>
              </a:rPr>
              <a:t>l’épigénétique </a:t>
            </a:r>
            <a:r>
              <a:rPr lang="fr-FR" sz="1200" dirty="0">
                <a:latin typeface="Calibri" panose="020F0502020204030204" pitchFamily="34" charset="0"/>
              </a:rPr>
              <a:t>orchestre le trio </a:t>
            </a:r>
            <a:r>
              <a:rPr lang="fr-FR" sz="1200" dirty="0" smtClean="0">
                <a:latin typeface="Calibri" panose="020F0502020204030204" pitchFamily="34" charset="0"/>
              </a:rPr>
              <a:t>sexe/genre/environnement</a:t>
            </a:r>
            <a:endParaRPr lang="fr-FR" sz="1200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fr-FR" sz="1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	</a:t>
            </a:r>
            <a:r>
              <a:rPr lang="fr-FR" sz="10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Pr.  </a:t>
            </a:r>
            <a:r>
              <a:rPr lang="fr-FR" sz="1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Emérite de l’Université de Médecine de Versailles Saint </a:t>
            </a:r>
            <a:r>
              <a:rPr lang="fr-FR" sz="10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Quentin, </a:t>
            </a:r>
          </a:p>
          <a:p>
            <a:r>
              <a:rPr lang="fr-FR" sz="1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	</a:t>
            </a:r>
            <a:r>
              <a:rPr lang="fr-FR" sz="10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Membre </a:t>
            </a:r>
            <a:r>
              <a:rPr lang="fr-FR" sz="1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de </a:t>
            </a:r>
            <a:r>
              <a:rPr lang="fr-FR" sz="10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l’Académie </a:t>
            </a:r>
            <a:r>
              <a:rPr lang="fr-FR" sz="1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Nationale de </a:t>
            </a:r>
            <a:r>
              <a:rPr lang="fr-FR" sz="10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Médecine, Fondatrice </a:t>
            </a:r>
            <a:r>
              <a:rPr lang="fr-FR" sz="1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de la SF-</a:t>
            </a:r>
            <a:r>
              <a:rPr lang="fr-FR" sz="1000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DOHaD</a:t>
            </a:r>
            <a:r>
              <a:rPr lang="fr-FR" sz="1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endParaRPr lang="en-US" sz="1200" dirty="0">
              <a:latin typeface="Calibri" panose="020F0502020204030204" pitchFamily="34" charset="0"/>
            </a:endParaRPr>
          </a:p>
          <a:p>
            <a:endParaRPr lang="fr-FR" sz="1200" dirty="0" smtClean="0">
              <a:latin typeface="Calibri" panose="020F0502020204030204" pitchFamily="34" charset="0"/>
            </a:endParaRPr>
          </a:p>
          <a:p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Exposés</a:t>
            </a:r>
          </a:p>
          <a:p>
            <a:pPr marL="628650" indent="266700"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Calibri" panose="020F0502020204030204" pitchFamily="34" charset="0"/>
              </a:rPr>
              <a:t>	Quel impact épigénétique des bactéries pathogènes sur l'hôte </a:t>
            </a:r>
          </a:p>
          <a:p>
            <a:r>
              <a:rPr lang="fr-FR" sz="1200" dirty="0">
                <a:latin typeface="Calibri" panose="020F0502020204030204" pitchFamily="34" charset="0"/>
              </a:rPr>
              <a:t>	</a:t>
            </a:r>
            <a:r>
              <a:rPr lang="fr-FR" sz="1200" dirty="0" smtClean="0">
                <a:latin typeface="Calibri" panose="020F0502020204030204" pitchFamily="34" charset="0"/>
              </a:rPr>
              <a:t>mammifère ?</a:t>
            </a:r>
          </a:p>
          <a:p>
            <a:r>
              <a:rPr lang="fr-FR" sz="1200" dirty="0" smtClean="0">
                <a:latin typeface="Calibri" panose="020F0502020204030204" pitchFamily="34" charset="0"/>
              </a:rPr>
              <a:t>	</a:t>
            </a:r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Hélène BIERNE, </a:t>
            </a:r>
          </a:p>
          <a:p>
            <a:r>
              <a:rPr lang="fr-FR" sz="1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	</a:t>
            </a:r>
            <a:r>
              <a:rPr lang="fr-FR" sz="1000" dirty="0" smtClean="0">
                <a:latin typeface="Calibri" panose="020F0502020204030204" pitchFamily="34" charset="0"/>
              </a:rPr>
              <a:t>Directrice de Recherches</a:t>
            </a:r>
            <a:endParaRPr lang="fr-FR" sz="1000" dirty="0">
              <a:latin typeface="Calibri" panose="020F0502020204030204" pitchFamily="34" charset="0"/>
            </a:endParaRPr>
          </a:p>
          <a:p>
            <a:r>
              <a:rPr lang="fr-FR" sz="1200" dirty="0" smtClean="0">
                <a:latin typeface="Calibri" panose="020F0502020204030204" pitchFamily="34" charset="0"/>
              </a:rPr>
              <a:t>	</a:t>
            </a:r>
            <a:r>
              <a:rPr lang="fr-FR" sz="1000" dirty="0" smtClean="0">
                <a:latin typeface="Calibri" panose="020F0502020204030204" pitchFamily="34" charset="0"/>
              </a:rPr>
              <a:t>Animatrice de l'équipe « Épigénétique et Microbiologie cellulaire »</a:t>
            </a:r>
          </a:p>
          <a:p>
            <a:r>
              <a:rPr lang="fr-FR" sz="1000" dirty="0">
                <a:latin typeface="Calibri" panose="020F0502020204030204" pitchFamily="34" charset="0"/>
              </a:rPr>
              <a:t>	</a:t>
            </a:r>
            <a:r>
              <a:rPr lang="fr-FR" sz="1000" dirty="0" smtClean="0">
                <a:latin typeface="Calibri" panose="020F0502020204030204" pitchFamily="34" charset="0"/>
              </a:rPr>
              <a:t>Institut </a:t>
            </a:r>
            <a:r>
              <a:rPr lang="fr-FR" sz="1000" dirty="0" err="1" smtClean="0">
                <a:latin typeface="Calibri" panose="020F0502020204030204" pitchFamily="34" charset="0"/>
              </a:rPr>
              <a:t>Micalis</a:t>
            </a:r>
            <a:r>
              <a:rPr lang="fr-FR" sz="1000" dirty="0" smtClean="0">
                <a:latin typeface="Calibri" panose="020F0502020204030204" pitchFamily="34" charset="0"/>
              </a:rPr>
              <a:t>, INRA, </a:t>
            </a:r>
            <a:r>
              <a:rPr lang="fr-FR" sz="1000" dirty="0" err="1" smtClean="0">
                <a:latin typeface="Calibri" panose="020F0502020204030204" pitchFamily="34" charset="0"/>
              </a:rPr>
              <a:t>AgroParisTech</a:t>
            </a:r>
            <a:r>
              <a:rPr lang="fr-FR" sz="1000" dirty="0" smtClean="0">
                <a:latin typeface="Calibri" panose="020F0502020204030204" pitchFamily="34" charset="0"/>
              </a:rPr>
              <a:t>, Université Paris Saclay</a:t>
            </a:r>
          </a:p>
          <a:p>
            <a:endParaRPr lang="fr-FR" sz="1200" dirty="0" smtClean="0">
              <a:latin typeface="Calibri" panose="020F0502020204030204" pitchFamily="34" charset="0"/>
            </a:endParaRPr>
          </a:p>
          <a:p>
            <a:pPr marL="895350" indent="-266700"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Calibri" panose="020F0502020204030204" pitchFamily="34" charset="0"/>
              </a:rPr>
              <a:t>Quand l'épigénétique s'invite chez les plantes: </a:t>
            </a:r>
            <a:endParaRPr lang="fr-FR" sz="1200" dirty="0">
              <a:latin typeface="Calibri" panose="020F0502020204030204" pitchFamily="34" charset="0"/>
            </a:endParaRPr>
          </a:p>
          <a:p>
            <a:pPr marL="628650"/>
            <a:r>
              <a:rPr lang="fr-FR" sz="1200" dirty="0" smtClean="0">
                <a:latin typeface="Calibri" panose="020F0502020204030204" pitchFamily="34" charset="0"/>
              </a:rPr>
              <a:t>	de </a:t>
            </a:r>
            <a:r>
              <a:rPr lang="fr-FR" sz="1200" dirty="0">
                <a:latin typeface="Calibri" panose="020F0502020204030204" pitchFamily="34" charset="0"/>
              </a:rPr>
              <a:t>l'adaptation </a:t>
            </a:r>
            <a:r>
              <a:rPr lang="fr-FR" sz="1200" dirty="0" smtClean="0">
                <a:latin typeface="Calibri" panose="020F0502020204030204" pitchFamily="34" charset="0"/>
              </a:rPr>
              <a:t>à </a:t>
            </a:r>
            <a:r>
              <a:rPr lang="fr-FR" sz="1200" dirty="0">
                <a:latin typeface="Calibri" panose="020F0502020204030204" pitchFamily="34" charset="0"/>
              </a:rPr>
              <a:t>l'environnement aux prospectives en amélioration</a:t>
            </a:r>
            <a:endParaRPr lang="fr-FR" sz="1200" dirty="0" smtClean="0">
              <a:latin typeface="Calibri" panose="020F0502020204030204" pitchFamily="34" charset="0"/>
            </a:endParaRPr>
          </a:p>
          <a:p>
            <a:r>
              <a:rPr lang="fr-FR" sz="1200" dirty="0" smtClean="0">
                <a:latin typeface="Calibri" panose="020F0502020204030204" pitchFamily="34" charset="0"/>
              </a:rPr>
              <a:t>	</a:t>
            </a:r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Stéphane MAURY</a:t>
            </a:r>
            <a:r>
              <a:rPr lang="fr-FR" sz="1200" dirty="0" smtClean="0">
                <a:latin typeface="Calibri" panose="020F0502020204030204" pitchFamily="34" charset="0"/>
              </a:rPr>
              <a:t>, </a:t>
            </a:r>
          </a:p>
          <a:p>
            <a:r>
              <a:rPr lang="fr-FR" sz="1200" dirty="0">
                <a:latin typeface="Calibri" panose="020F0502020204030204" pitchFamily="34" charset="0"/>
              </a:rPr>
              <a:t>	</a:t>
            </a:r>
            <a:r>
              <a:rPr lang="fr-FR" sz="1000" dirty="0" smtClean="0">
                <a:latin typeface="Calibri" panose="020F0502020204030204" pitchFamily="34" charset="0"/>
              </a:rPr>
              <a:t>Professeur des Universités (PR2), CNU section 66, </a:t>
            </a:r>
            <a:endParaRPr lang="fr-FR" sz="1000" dirty="0">
              <a:latin typeface="Calibri" panose="020F0502020204030204" pitchFamily="34" charset="0"/>
            </a:endParaRPr>
          </a:p>
          <a:p>
            <a:r>
              <a:rPr lang="fr-FR" sz="1000" dirty="0" smtClean="0">
                <a:latin typeface="Calibri" panose="020F0502020204030204" pitchFamily="34" charset="0"/>
              </a:rPr>
              <a:t>	Directeur-adjoint du Laboratoire de Biologie des Ligneux et grandes cultures 	</a:t>
            </a:r>
          </a:p>
          <a:p>
            <a:r>
              <a:rPr lang="fr-FR" sz="1000" dirty="0">
                <a:latin typeface="Calibri" panose="020F0502020204030204" pitchFamily="34" charset="0"/>
              </a:rPr>
              <a:t>	</a:t>
            </a:r>
            <a:r>
              <a:rPr lang="fr-FR" sz="1000" dirty="0" smtClean="0">
                <a:latin typeface="Calibri" panose="020F0502020204030204" pitchFamily="34" charset="0"/>
              </a:rPr>
              <a:t>EA1207, USC1328, INRA, équipe ARCHE, Université Orléans</a:t>
            </a:r>
          </a:p>
          <a:p>
            <a:endParaRPr lang="fr-FR" sz="1200" dirty="0" smtClean="0">
              <a:latin typeface="Calibri" panose="020F0502020204030204" pitchFamily="34" charset="0"/>
            </a:endParaRPr>
          </a:p>
          <a:p>
            <a:pPr marL="628650"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Calibri" panose="020F0502020204030204" pitchFamily="34" charset="0"/>
              </a:rPr>
              <a:t>	De l'épigénétique en paillettes: </a:t>
            </a:r>
          </a:p>
          <a:p>
            <a:pPr marL="628650"/>
            <a:r>
              <a:rPr lang="fr-FR" sz="1200" dirty="0">
                <a:latin typeface="Calibri" panose="020F0502020204030204" pitchFamily="34" charset="0"/>
              </a:rPr>
              <a:t>	</a:t>
            </a:r>
            <a:r>
              <a:rPr lang="fr-FR" sz="1200" dirty="0" smtClean="0">
                <a:latin typeface="Calibri" panose="020F0502020204030204" pitchFamily="34" charset="0"/>
              </a:rPr>
              <a:t>l'</a:t>
            </a:r>
            <a:r>
              <a:rPr lang="fr-FR" sz="1200" dirty="0" err="1" smtClean="0">
                <a:latin typeface="Calibri" panose="020F0502020204030204" pitchFamily="34" charset="0"/>
              </a:rPr>
              <a:t>épigénome</a:t>
            </a:r>
            <a:r>
              <a:rPr lang="fr-FR" sz="1200" dirty="0" smtClean="0">
                <a:latin typeface="Calibri" panose="020F0502020204030204" pitchFamily="34" charset="0"/>
              </a:rPr>
              <a:t> des spermatozoïdes de taureaux</a:t>
            </a:r>
          </a:p>
          <a:p>
            <a:r>
              <a:rPr lang="fr-FR" sz="1200" dirty="0" smtClean="0">
                <a:latin typeface="Calibri" panose="020F0502020204030204" pitchFamily="34" charset="0"/>
              </a:rPr>
              <a:t>	</a:t>
            </a:r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Hélène KIEFER</a:t>
            </a:r>
            <a:r>
              <a:rPr lang="fr-FR" sz="1200" dirty="0" smtClean="0">
                <a:latin typeface="Calibri" panose="020F0502020204030204" pitchFamily="34" charset="0"/>
              </a:rPr>
              <a:t>, </a:t>
            </a:r>
          </a:p>
          <a:p>
            <a:r>
              <a:rPr lang="fr-FR" sz="1000" dirty="0" smtClean="0">
                <a:latin typeface="Calibri" panose="020F0502020204030204" pitchFamily="34" charset="0"/>
              </a:rPr>
              <a:t>	Chargée de Recherches, UMR 1198, Biologie du Développement et Reproduction, </a:t>
            </a:r>
          </a:p>
          <a:p>
            <a:r>
              <a:rPr lang="fr-FR" sz="1000" dirty="0">
                <a:latin typeface="Calibri" panose="020F0502020204030204" pitchFamily="34" charset="0"/>
              </a:rPr>
              <a:t>	</a:t>
            </a:r>
            <a:r>
              <a:rPr lang="fr-FR" sz="1000" dirty="0" smtClean="0">
                <a:latin typeface="Calibri" panose="020F0502020204030204" pitchFamily="34" charset="0"/>
              </a:rPr>
              <a:t>Équipe Mécanismes Epigénétiques de la Construction et Prédiction du </a:t>
            </a:r>
            <a:r>
              <a:rPr lang="fr-FR" sz="1000" dirty="0">
                <a:latin typeface="Calibri" panose="020F0502020204030204" pitchFamily="34" charset="0"/>
              </a:rPr>
              <a:t>P</a:t>
            </a:r>
            <a:r>
              <a:rPr lang="fr-FR" sz="1000" dirty="0" smtClean="0">
                <a:latin typeface="Calibri" panose="020F0502020204030204" pitchFamily="34" charset="0"/>
              </a:rPr>
              <a:t>hénotype, </a:t>
            </a:r>
          </a:p>
          <a:p>
            <a:r>
              <a:rPr lang="fr-FR" sz="1000" dirty="0">
                <a:latin typeface="Calibri" panose="020F0502020204030204" pitchFamily="34" charset="0"/>
              </a:rPr>
              <a:t>	</a:t>
            </a:r>
            <a:r>
              <a:rPr lang="fr-FR" sz="1000" dirty="0" smtClean="0">
                <a:latin typeface="Calibri" panose="020F0502020204030204" pitchFamily="34" charset="0"/>
              </a:rPr>
              <a:t>INRA, Jouy en </a:t>
            </a:r>
            <a:r>
              <a:rPr lang="fr-FR" sz="1000" dirty="0" err="1" smtClean="0">
                <a:latin typeface="Calibri" panose="020F0502020204030204" pitchFamily="34" charset="0"/>
              </a:rPr>
              <a:t>Josas</a:t>
            </a:r>
            <a:endParaRPr lang="fr-FR" sz="1000" dirty="0" smtClean="0">
              <a:latin typeface="Calibri" panose="020F0502020204030204" pitchFamily="34" charset="0"/>
            </a:endParaRPr>
          </a:p>
          <a:p>
            <a:endParaRPr lang="fr-FR" sz="1200" dirty="0">
              <a:latin typeface="Calibri" panose="020F0502020204030204" pitchFamily="34" charset="0"/>
            </a:endParaRPr>
          </a:p>
          <a:p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Questions et discussions</a:t>
            </a:r>
          </a:p>
          <a:p>
            <a:endParaRPr lang="fr-FR" sz="1200" dirty="0" smtClean="0">
              <a:latin typeface="Calibri" panose="020F0502020204030204" pitchFamily="34" charset="0"/>
            </a:endParaRPr>
          </a:p>
          <a:p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Conclusion </a:t>
            </a:r>
            <a:r>
              <a:rPr lang="fr-FR" sz="1200" dirty="0" smtClean="0">
                <a:latin typeface="Calibri" panose="020F0502020204030204" pitchFamily="34" charset="0"/>
              </a:rPr>
              <a:t>par</a:t>
            </a:r>
            <a:r>
              <a:rPr lang="fr-FR" sz="12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Jean Paul RENARD, </a:t>
            </a:r>
            <a:r>
              <a:rPr lang="fr-FR" sz="10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membre titulaire de la section 3, Production animale</a:t>
            </a:r>
          </a:p>
          <a:p>
            <a:endParaRPr lang="fr-FR" sz="1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fr-FR" sz="1200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83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19</Words>
  <Application>Microsoft Office PowerPoint</Application>
  <PresentationFormat>Affichage à l'écran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Facette</vt:lpstr>
      <vt:lpstr>  Quel rôle de l'Épigénétique  chez l'animal, le végétal et la bactérie ?  Adaptation à l'environnement,  interactions hôte-pathogène. Session animée par Hélène JAMMES,  correspondante de la section 6, Sciences de la vie  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hjammes</dc:creator>
  <cp:lastModifiedBy>Stephane Maury</cp:lastModifiedBy>
  <cp:revision>10</cp:revision>
  <dcterms:created xsi:type="dcterms:W3CDTF">2018-10-12T16:04:10Z</dcterms:created>
  <dcterms:modified xsi:type="dcterms:W3CDTF">2018-10-15T16:55:12Z</dcterms:modified>
</cp:coreProperties>
</file>